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20"/>
  </p:notesMasterIdLst>
  <p:sldIdLst>
    <p:sldId id="256" r:id="rId3"/>
    <p:sldId id="260" r:id="rId4"/>
    <p:sldId id="261" r:id="rId5"/>
    <p:sldId id="265" r:id="rId6"/>
    <p:sldId id="273" r:id="rId7"/>
    <p:sldId id="266" r:id="rId8"/>
    <p:sldId id="267" r:id="rId9"/>
    <p:sldId id="274" r:id="rId10"/>
    <p:sldId id="268" r:id="rId11"/>
    <p:sldId id="269" r:id="rId12"/>
    <p:sldId id="270" r:id="rId13"/>
    <p:sldId id="271" r:id="rId14"/>
    <p:sldId id="272" r:id="rId15"/>
    <p:sldId id="275" r:id="rId16"/>
    <p:sldId id="263" r:id="rId17"/>
    <p:sldId id="262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4373-5703-4083-8E88-0518BBB2CB8A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F4BEA-7FAA-4ACE-92C1-41B961CA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8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81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8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1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76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4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6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2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1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2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6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2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7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2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4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8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11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1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7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5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94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1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8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7733861-92F2-4788-8FD4-492D966516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27.09.2016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20125E2-D7C2-447F-93DD-BB38867F0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Fox Manager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400" dirty="0" smtClean="0"/>
              <a:t> </a:t>
            </a:r>
            <a:r>
              <a:rPr lang="en-US" sz="4800" dirty="0" smtClean="0"/>
              <a:t>BPA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Система бизнес-моделирования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26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Формирование схем взаимодействий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10515600" cy="615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Fox Manager 2.</a:t>
            </a:r>
            <a:r>
              <a:rPr lang="ru-RU" sz="2000" dirty="0" smtClean="0"/>
              <a:t>5</a:t>
            </a:r>
            <a:r>
              <a:rPr lang="en-US" sz="2000" dirty="0" smtClean="0"/>
              <a:t> BPA – </a:t>
            </a:r>
            <a:r>
              <a:rPr lang="ru-RU" sz="2000" dirty="0" smtClean="0"/>
              <a:t>единственная программа на рынке, которая позволяет сформировать схемы взаимодействий (процессы верхнего уровня) автоматически.</a:t>
            </a:r>
          </a:p>
          <a:p>
            <a:pPr marL="0" indent="0">
              <a:buNone/>
            </a:pPr>
            <a:endParaRPr lang="ru-RU" sz="100" dirty="0" smtClean="0"/>
          </a:p>
          <a:p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68" y="1471749"/>
            <a:ext cx="5971903" cy="48401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949" y="1471749"/>
            <a:ext cx="4610838" cy="48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Построение цепочек движения элементов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10515600" cy="632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Программа позволяет автоматически сформировать цепочки движения документов, ресурсов и информации из модели бизнес-процессов.</a:t>
            </a:r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2050" name="Picture 2" descr="http://www.fox-manager.com.ua/wiki/lib/exe/fetch.php/fox-manager-2.0-bpa:4.-%D0%BF%D1%80%D0%BE%D1%86%D0%B5%D1%81%D1%81%D1%8B:movement-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0" y="1489166"/>
            <a:ext cx="4708197" cy="47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067" y="2029879"/>
            <a:ext cx="5485742" cy="2330938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859067" y="4414359"/>
            <a:ext cx="5494734" cy="614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Цепочки движения могут быть полезны для отслеживания маршрута документов и при внедрении системы электронного документооборота.</a:t>
            </a:r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910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Формирование отчётов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68301" y="5758209"/>
            <a:ext cx="5623789" cy="631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Встроенный редактор отчётов позволяет менять оформление и содержание любого отчёта по своему усмотрению. </a:t>
            </a:r>
          </a:p>
          <a:p>
            <a:endParaRPr lang="ru-RU" dirty="0" smtClean="0"/>
          </a:p>
        </p:txBody>
      </p:sp>
      <p:pic>
        <p:nvPicPr>
          <p:cNvPr id="3078" name="Picture 6" descr="http://www.fox-manager.com.ua/images/bpa-job-description-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2829"/>
            <a:ext cx="4752703" cy="49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fox-manager.com.ua/images/bpa-report-template-b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58" y="809222"/>
            <a:ext cx="6024153" cy="42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ox-manager.com.ua/wiki/lib/exe/fetch.php/fox-manager-2.0-bpa:6.-%D0%BE%D1%82%D1%87%D1%91%D1%82%D1%8B:matri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10" y="3616141"/>
            <a:ext cx="5154352" cy="26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Создание корпоративного портала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13194"/>
            <a:ext cx="7722326" cy="125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Создайте корпоративный портал и разместите его в сети, чтобы пользователи могли просматривать свои регламентирующие документы через браузер и мобильные устройства.</a:t>
            </a:r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4098" name="Picture 2" descr="Fox Manager Портал защита доступ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2196"/>
            <a:ext cx="5771606" cy="37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x Manager Портал на планшет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89" y="964063"/>
            <a:ext cx="3220573" cy="41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ox-manager.com.ua/blog/wp-content/uploads/2015/12/portal-mobi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06" y="2567384"/>
            <a:ext cx="1764740" cy="36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Контроль ключевых показателей деятельности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13194"/>
            <a:ext cx="6520543" cy="125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Создайте ключевые показатели, определите плановые и допустимые значения, назначьте ответственных и контролируйте достижение поставленных целей через удобную контрольную панель руководителя. </a:t>
            </a:r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02" y="2152196"/>
            <a:ext cx="6067425" cy="2705100"/>
          </a:xfrm>
          <a:prstGeom prst="rect">
            <a:avLst/>
          </a:prstGeom>
        </p:spPr>
      </p:pic>
      <p:pic>
        <p:nvPicPr>
          <p:cNvPr id="1026" name="Picture 2" descr="http://www.fox-manager.com.ua/images/bpa-parameter-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89" y="813194"/>
            <a:ext cx="4610573" cy="549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713324"/>
            <a:ext cx="652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Уведомления о текущих и просроченных измерениях отображаются в личном кабинете пользователя.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02" y="5050298"/>
            <a:ext cx="6416041" cy="6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Эффекты от внедрения программы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10515600" cy="532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Устранение дублирования ответственности и зон безответственности в работе персонала;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Всегда актуальные и подробные инструкции в регламентирующей документации;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Минимизация времени на адаптацию и обучение новых сотрудников;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Избавление предприятия от «незаменимых» сотрудников;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Снижение времени и стоимости выполнения бизнес-процессов</a:t>
            </a:r>
            <a:r>
              <a:rPr lang="ru-RU" sz="20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Разгрузка руководства предприятия от «текучки»;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Повышение управляемости и прозрачности компании;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Возможность удалённого контроля за ключевыми показателями </a:t>
            </a:r>
          </a:p>
          <a:p>
            <a:pPr marL="0" indent="0">
              <a:buNone/>
            </a:pPr>
            <a:r>
              <a:rPr lang="ru-RU" sz="2000" dirty="0" smtClean="0"/>
              <a:t>деятельности предприятия.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3544250"/>
            <a:ext cx="2667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Преимущества программы </a:t>
            </a:r>
            <a:r>
              <a:rPr lang="en-US" sz="3600" dirty="0" smtClean="0"/>
              <a:t>Fox Manager 2.</a:t>
            </a:r>
            <a:r>
              <a:rPr lang="ru-RU" sz="3600" dirty="0" smtClean="0"/>
              <a:t>5</a:t>
            </a:r>
            <a:r>
              <a:rPr lang="en-US" sz="3600" dirty="0" smtClean="0"/>
              <a:t> BPA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10515600" cy="5320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Очень простая нотация и методология;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Большое количество </a:t>
            </a:r>
            <a:r>
              <a:rPr lang="ru-RU" sz="2000" dirty="0" smtClean="0"/>
              <a:t>русскоязычных шаблонов;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Широкие возможности расширения функционала;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Самая доступная на рынке </a:t>
            </a:r>
            <a:r>
              <a:rPr lang="ru-RU" sz="2000" dirty="0"/>
              <a:t>стоимость;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Бесплатные </a:t>
            </a:r>
            <a:r>
              <a:rPr lang="ru-RU" sz="2000" dirty="0"/>
              <a:t>обновления и техподдержка;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Более 1500 клиентов по всему миру.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Среди заказчиков:</a:t>
            </a:r>
          </a:p>
          <a:p>
            <a:r>
              <a:rPr lang="ru-RU" sz="1600" dirty="0"/>
              <a:t>Контрольно-счетная палата </a:t>
            </a:r>
            <a:r>
              <a:rPr lang="ru-RU" sz="1600" dirty="0" smtClean="0"/>
              <a:t>Москвы</a:t>
            </a:r>
          </a:p>
          <a:p>
            <a:r>
              <a:rPr lang="ru-RU" sz="1600" dirty="0"/>
              <a:t>Академия «РОСАТОМА</a:t>
            </a:r>
            <a:r>
              <a:rPr lang="ru-RU" sz="1600" dirty="0" smtClean="0"/>
              <a:t>»</a:t>
            </a:r>
            <a:endParaRPr lang="en-US" sz="1600" dirty="0" smtClean="0"/>
          </a:p>
          <a:p>
            <a:r>
              <a:rPr lang="ru-RU" sz="1600" dirty="0"/>
              <a:t>ЗАО «</a:t>
            </a:r>
            <a:r>
              <a:rPr lang="ru-RU" sz="1600" dirty="0" err="1"/>
              <a:t>Газтранзит</a:t>
            </a:r>
            <a:r>
              <a:rPr lang="ru-RU" sz="1600" dirty="0"/>
              <a:t>» </a:t>
            </a:r>
            <a:endParaRPr lang="en-US" sz="1600" dirty="0" smtClean="0"/>
          </a:p>
          <a:p>
            <a:r>
              <a:rPr lang="ru-RU" sz="1600" dirty="0"/>
              <a:t>АО «</a:t>
            </a:r>
            <a:r>
              <a:rPr lang="ru-RU" sz="1600" dirty="0" err="1"/>
              <a:t>Казахтелеком</a:t>
            </a:r>
            <a:r>
              <a:rPr lang="ru-RU" sz="1600" dirty="0" smtClean="0"/>
              <a:t>»</a:t>
            </a:r>
            <a:endParaRPr lang="en-US" sz="1600" dirty="0" smtClean="0"/>
          </a:p>
          <a:p>
            <a:r>
              <a:rPr lang="ru-RU" sz="1600" dirty="0"/>
              <a:t>Компания «СПОРТМАСТЕР</a:t>
            </a:r>
            <a:r>
              <a:rPr lang="ru-RU" sz="1600" dirty="0" smtClean="0"/>
              <a:t>»</a:t>
            </a:r>
            <a:endParaRPr lang="en-US" sz="1600" dirty="0" smtClean="0"/>
          </a:p>
          <a:p>
            <a:r>
              <a:rPr lang="ru-RU" sz="1600" dirty="0"/>
              <a:t>Кредит Урал </a:t>
            </a:r>
            <a:r>
              <a:rPr lang="ru-RU" sz="1600" dirty="0" smtClean="0"/>
              <a:t>Банк</a:t>
            </a:r>
          </a:p>
          <a:p>
            <a:r>
              <a:rPr lang="ru-RU" sz="1600" dirty="0" smtClean="0"/>
              <a:t>Министерство сельского хозяйства РФ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68" y="1065789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78" y="5071868"/>
            <a:ext cx="9525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640" y="1141988"/>
            <a:ext cx="1704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28" y="4642682"/>
            <a:ext cx="1619250" cy="8953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20" y="5414186"/>
            <a:ext cx="18002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40" y="2329386"/>
            <a:ext cx="15144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38" y="2417357"/>
            <a:ext cx="18954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54" y="3652787"/>
            <a:ext cx="1666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03" y="4245345"/>
            <a:ext cx="1781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53" y="3423628"/>
            <a:ext cx="14668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8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268" y="2247825"/>
            <a:ext cx="5466806" cy="7130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Что такое система бизнес-моделирования?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10515600" cy="532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Система бизнес-моделирования описывает модель организации.</a:t>
            </a:r>
          </a:p>
          <a:p>
            <a:pPr marL="0" indent="0">
              <a:buNone/>
            </a:pPr>
            <a:endParaRPr lang="ru-RU" sz="100" dirty="0" smtClean="0"/>
          </a:p>
          <a:p>
            <a:pPr marL="0" indent="0">
              <a:buNone/>
            </a:pPr>
            <a:r>
              <a:rPr lang="ru-RU" sz="2000" dirty="0" smtClean="0"/>
              <a:t>Стандартная модель содержит следующие данные:</a:t>
            </a:r>
          </a:p>
          <a:p>
            <a:r>
              <a:rPr lang="ru-RU" sz="2000" dirty="0" smtClean="0"/>
              <a:t>Оргструктура (административное подчинение персонала);</a:t>
            </a:r>
          </a:p>
          <a:p>
            <a:r>
              <a:rPr lang="ru-RU" sz="2000" dirty="0" smtClean="0"/>
              <a:t>Процессы (деятельность предприятия);</a:t>
            </a:r>
          </a:p>
          <a:p>
            <a:r>
              <a:rPr lang="ru-RU" sz="2000" dirty="0" smtClean="0"/>
              <a:t>Внешние субъекты (клиенты, поставщики, подрядчики);</a:t>
            </a:r>
          </a:p>
          <a:p>
            <a:r>
              <a:rPr lang="ru-RU" sz="2000" dirty="0" smtClean="0"/>
              <a:t>Документация (регламенты, отчёты);</a:t>
            </a:r>
          </a:p>
          <a:p>
            <a:r>
              <a:rPr lang="ru-RU" sz="2000" dirty="0" smtClean="0"/>
              <a:t>Ресурсы, используемые в деятельности;</a:t>
            </a:r>
          </a:p>
          <a:p>
            <a:r>
              <a:rPr lang="ru-RU" sz="2000" dirty="0" smtClean="0"/>
              <a:t>и т.п.</a:t>
            </a:r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6" y="3981465"/>
            <a:ext cx="5423264" cy="1647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9168" y="374538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*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59239" y="5720097"/>
            <a:ext cx="10242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*</a:t>
            </a:r>
            <a:r>
              <a:rPr lang="ru-RU" sz="1600" i="1" dirty="0" smtClean="0"/>
              <a:t> бизнес-модель в </a:t>
            </a:r>
            <a:r>
              <a:rPr lang="en-US" sz="1600" i="1" dirty="0" smtClean="0"/>
              <a:t>Fox Manager </a:t>
            </a:r>
            <a:r>
              <a:rPr lang="ru-RU" sz="1600" i="1" dirty="0" smtClean="0"/>
              <a:t>2.5 может быть расширена любым количеством дополнительных справочников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6644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Зачем строить бизнес-модель?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6930076" cy="5320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Наличие бизнес-модели позволяет решить следующие задачи:</a:t>
            </a:r>
          </a:p>
          <a:p>
            <a:pPr marL="0" indent="0">
              <a:buNone/>
            </a:pPr>
            <a:endParaRPr lang="ru-RU" sz="1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Распределить полномочия и ответственность за выполняемые работы среди персонала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Провести расчёт оптимального количества специалистов для выполнения работ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Сформулировать требования к компетенциям и личным качествам сотрудников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Провести анализ и оптимизацию бизнес-процессов по времени и стоимости выполнения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Автоматически сформировать регламентирующую документацию из построенной </a:t>
            </a:r>
            <a:r>
              <a:rPr lang="ru-RU" sz="2000" dirty="0" smtClean="0"/>
              <a:t>модели;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Определить и контролировать ключевые показатели деятельности.</a:t>
            </a:r>
          </a:p>
          <a:p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36" y="856736"/>
            <a:ext cx="3871789" cy="4028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80" y="2225875"/>
            <a:ext cx="3663192" cy="39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Интерфейс программы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6829684" cy="71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Программа </a:t>
            </a:r>
            <a:r>
              <a:rPr lang="en-US" sz="2000" dirty="0" smtClean="0"/>
              <a:t>Fox Manager 2.</a:t>
            </a:r>
            <a:r>
              <a:rPr lang="ru-RU" sz="2000" dirty="0" smtClean="0"/>
              <a:t>5</a:t>
            </a:r>
            <a:r>
              <a:rPr lang="en-US" sz="2000" dirty="0" smtClean="0"/>
              <a:t> BPA </a:t>
            </a:r>
            <a:r>
              <a:rPr lang="ru-RU" sz="2000" dirty="0" smtClean="0"/>
              <a:t>обладает современным многооконным русскоязычным интерфейсом.</a:t>
            </a:r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81" y="1506583"/>
            <a:ext cx="6337663" cy="4334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162" y="862148"/>
            <a:ext cx="3832315" cy="3439434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480665" y="4319001"/>
            <a:ext cx="3832316" cy="73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В меню отображается история работы пользователя с элементами справочника</a:t>
            </a:r>
          </a:p>
          <a:p>
            <a:endParaRPr lang="ru-RU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33035" y="5867089"/>
            <a:ext cx="6421209" cy="478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Пользователь может вынести на свой рабочий стол в </a:t>
            </a:r>
            <a:r>
              <a:rPr lang="en-US" sz="2000" dirty="0" smtClean="0"/>
              <a:t>Fox Manager </a:t>
            </a:r>
            <a:r>
              <a:rPr lang="ru-RU" sz="2000" dirty="0" smtClean="0"/>
              <a:t>нужные ему ссылки на процессы, документы и т.п.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77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Построение организационной структуры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5755383" cy="68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Программа позволяет построить наглядную орг. структуру предприятия.</a:t>
            </a:r>
          </a:p>
          <a:p>
            <a:pPr marL="0" indent="0">
              <a:buNone/>
            </a:pPr>
            <a:endParaRPr lang="ru-RU" sz="100" dirty="0" smtClean="0"/>
          </a:p>
          <a:p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41417"/>
            <a:ext cx="5755383" cy="4187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87" y="3031423"/>
            <a:ext cx="3130219" cy="3331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909" y="1556036"/>
            <a:ext cx="5269633" cy="194173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712131" y="967434"/>
            <a:ext cx="5370131" cy="523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Пользователь имеет возможность настроить внешний вид графика в соответствии со своими требованиями.</a:t>
            </a:r>
            <a:endParaRPr lang="ru-RU" sz="100" dirty="0" smtClean="0"/>
          </a:p>
          <a:p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67" y="3656982"/>
            <a:ext cx="3422011" cy="2468336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10191401" y="3725701"/>
            <a:ext cx="1888680" cy="968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При желании схему можно отредактировать вручную.</a:t>
            </a:r>
          </a:p>
          <a:p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20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Формирование базы знаний сотрудников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8997859" cy="615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Программа позволяет вести базу знаний и навыков сотрудников предприятия, а также сформировать требования к вакантным должностям.</a:t>
            </a:r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27" y="1603555"/>
            <a:ext cx="8936732" cy="3616764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838200" y="5318469"/>
            <a:ext cx="8997859" cy="908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При назначении сотрудника на должность программа выделит те физические лица, которые обладают соответствующими компетенциями, профессиями и личными качествами, а также соответствуют заданным для должности критериям.</a:t>
            </a:r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394" y="1378405"/>
            <a:ext cx="3597049" cy="2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Моделирование бизнес-процессов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75365" y="778811"/>
            <a:ext cx="6156356" cy="99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Программа </a:t>
            </a:r>
            <a:r>
              <a:rPr lang="en-US" sz="2000" dirty="0" smtClean="0"/>
              <a:t>Fox Manager 2.0 BPA </a:t>
            </a:r>
            <a:r>
              <a:rPr lang="ru-RU" sz="2000" dirty="0" smtClean="0"/>
              <a:t>содержит встроенный графический редактор процессов, который позволяет строить наглядные диаграммы бизнес-процессов.</a:t>
            </a:r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217509" y="4455302"/>
            <a:ext cx="3497091" cy="511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Редактирование графической схемы при помощи всплывающего меню.</a:t>
            </a:r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9" y="818490"/>
            <a:ext cx="5067431" cy="54772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857" y="2018767"/>
            <a:ext cx="2935594" cy="4033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945" y="1878817"/>
            <a:ext cx="4549964" cy="25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Анализ и оптимизация процессов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199" y="856736"/>
            <a:ext cx="6320247" cy="81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Анализируйте и оптимизируйте свои процессы по времени и стоимости</a:t>
            </a:r>
            <a:r>
              <a:rPr lang="en-US" sz="2000" dirty="0" smtClean="0"/>
              <a:t> </a:t>
            </a:r>
            <a:r>
              <a:rPr lang="ru-RU" sz="2000" dirty="0" smtClean="0"/>
              <a:t>выполнения. </a:t>
            </a:r>
            <a:endParaRPr lang="ru-RU" sz="100" dirty="0" smtClean="0"/>
          </a:p>
          <a:p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18" y="1445625"/>
            <a:ext cx="6176976" cy="3285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0560" y="5030543"/>
            <a:ext cx="6266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Программа </a:t>
            </a:r>
            <a:r>
              <a:rPr lang="en-US" dirty="0"/>
              <a:t>Fox Manager 2.0 BPA </a:t>
            </a:r>
            <a:r>
              <a:rPr lang="ru-RU" dirty="0"/>
              <a:t>позволяет автоматически рассчитать стоимость выполнения функций и бизнес-процессов исходя из оклада и стоимости часа работы исполнителя, ответственного за выполнение функции.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794" y="856736"/>
            <a:ext cx="5169154" cy="53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Отслеживание изменений в процессах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www.Fox-Manager.com.ua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2007-2016 Fox Manager.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6930076" cy="532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При изменении графической схемы процесса, программа автоматически создаёт новую версию и ведёт учёт изменений в графическом и табличном виде.</a:t>
            </a:r>
          </a:p>
          <a:p>
            <a:endParaRPr lang="ru-RU" sz="1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41" y="856736"/>
            <a:ext cx="4347862" cy="2972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34632"/>
            <a:ext cx="7643949" cy="45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546</TotalTime>
  <Words>772</Words>
  <Application>Microsoft Office PowerPoint</Application>
  <PresentationFormat>Широкоэкранный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Wingdings</vt:lpstr>
      <vt:lpstr>Параллакс</vt:lpstr>
      <vt:lpstr>Тема Office</vt:lpstr>
      <vt:lpstr>Fox Manager 2.5 BPA</vt:lpstr>
      <vt:lpstr>Что такое система бизнес-моделирования?</vt:lpstr>
      <vt:lpstr>Зачем строить бизнес-модель?</vt:lpstr>
      <vt:lpstr>Интерфейс программы</vt:lpstr>
      <vt:lpstr>Построение организационной структуры</vt:lpstr>
      <vt:lpstr>Формирование базы знаний сотрудников</vt:lpstr>
      <vt:lpstr>Моделирование бизнес-процессов</vt:lpstr>
      <vt:lpstr>Анализ и оптимизация процессов</vt:lpstr>
      <vt:lpstr>Отслеживание изменений в процессах</vt:lpstr>
      <vt:lpstr>Формирование схем взаимодействий</vt:lpstr>
      <vt:lpstr>Построение цепочек движения элементов</vt:lpstr>
      <vt:lpstr>Формирование отчётов</vt:lpstr>
      <vt:lpstr>Создание корпоративного портала</vt:lpstr>
      <vt:lpstr>Контроль ключевых показателей деятельности</vt:lpstr>
      <vt:lpstr>Эффекты от внедрения программы</vt:lpstr>
      <vt:lpstr>Преимущества программы Fox Manager 2.5 BPA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 Manager 2.0 BPA</dc:title>
  <dc:creator>Dmitriy Petrov</dc:creator>
  <cp:lastModifiedBy>Dmitriy Petrov</cp:lastModifiedBy>
  <cp:revision>90</cp:revision>
  <dcterms:created xsi:type="dcterms:W3CDTF">2015-12-04T16:13:24Z</dcterms:created>
  <dcterms:modified xsi:type="dcterms:W3CDTF">2016-09-27T13:27:51Z</dcterms:modified>
</cp:coreProperties>
</file>